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78" r:id="rId1"/>
  </p:sldMasterIdLst>
  <p:sldIdLst>
    <p:sldId id="256" r:id="rId2"/>
    <p:sldId id="257" r:id="rId3"/>
    <p:sldId id="263" r:id="rId4"/>
    <p:sldId id="258" r:id="rId5"/>
    <p:sldId id="259" r:id="rId6"/>
    <p:sldId id="260" r:id="rId7"/>
    <p:sldId id="261" r:id="rId8"/>
    <p:sldId id="262" r:id="rId9"/>
  </p:sldIdLst>
  <p:sldSz cx="12192000" cy="6858000"/>
  <p:notesSz cx="6797675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56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howGuides="1">
      <p:cViewPr varScale="1">
        <p:scale>
          <a:sx n="83" d="100"/>
          <a:sy n="83" d="100"/>
        </p:scale>
        <p:origin x="-708" y="-78"/>
      </p:cViewPr>
      <p:guideLst>
        <p:guide orient="horz" pos="2156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12192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12192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65060" y="5052546"/>
            <a:ext cx="7516013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0109" y="3132290"/>
            <a:ext cx="9567135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40000" y="731519"/>
            <a:ext cx="85344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38344" y="376518"/>
            <a:ext cx="27432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432151" y="731520"/>
            <a:ext cx="6439049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524000" y="731520"/>
            <a:ext cx="85344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12192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12192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10927" y="2172648"/>
            <a:ext cx="7955555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6584" y="4607511"/>
            <a:ext cx="7960659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523999" y="731519"/>
            <a:ext cx="4462272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6193536" y="731520"/>
            <a:ext cx="4462272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0" y="731520"/>
            <a:ext cx="4462272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41929" y="1400327"/>
            <a:ext cx="4462272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6403" y="731520"/>
            <a:ext cx="4462272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7" y="1399032"/>
            <a:ext cx="4462272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8794" y="2209801"/>
            <a:ext cx="4848113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24688" y="731520"/>
            <a:ext cx="5356113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34354" y="3497802"/>
            <a:ext cx="4518213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12192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12192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966900" y="1143000"/>
            <a:ext cx="54864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70516" y="1010486"/>
            <a:ext cx="4925485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9691" y="4464421"/>
            <a:ext cx="8511384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12192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12192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391053" y="4372168"/>
            <a:ext cx="8683348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0" y="732260"/>
            <a:ext cx="85344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00" y="6172201"/>
            <a:ext cx="3352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957B0C06-4EFA-4E49-B9F3-7ED934737505}" type="datetimeFigureOut">
              <a:rPr lang="ru-RU" smtClean="0"/>
              <a:t>13.05.2025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600" y="6172201"/>
            <a:ext cx="44704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080000" y="6172201"/>
            <a:ext cx="2438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537AD5B-CEA7-47D5-A293-ADAFAA129DF1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40180" y="1257300"/>
            <a:ext cx="969264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Меры социальной поддержки, предоставляемые членам семьи участников специальной военной операции в городе Владимире</a:t>
            </a:r>
            <a:endParaRPr lang="ru-RU" sz="4400" b="1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Лента лицом вверх 1"/>
          <p:cNvSpPr/>
          <p:nvPr/>
        </p:nvSpPr>
        <p:spPr>
          <a:xfrm>
            <a:off x="971550" y="491490"/>
            <a:ext cx="10664190" cy="2423160"/>
          </a:xfrm>
          <a:prstGeom prst="ribbon2">
            <a:avLst/>
          </a:prstGeom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Указ Губернатора Владимирской области </a:t>
            </a:r>
          </a:p>
          <a:p>
            <a:pPr algn="ctr"/>
            <a:r>
              <a:rPr lang="ru-RU" sz="2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от 13.10.2022 № 158 «О мерах поддержки участников специальной военной операции </a:t>
            </a:r>
          </a:p>
          <a:p>
            <a:pPr algn="ctr"/>
            <a:r>
              <a:rPr lang="ru-RU" sz="2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 членов их семей на территории Владимирской области»</a:t>
            </a:r>
            <a:endParaRPr lang="ru-RU" sz="20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2737484" y="4309110"/>
            <a:ext cx="7960995" cy="192024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ПУНКТ 2:</a:t>
            </a:r>
          </a:p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Рекомендовать администрациям муниципальных округов, городских округов и муниципальных районов Владимирской области обеспечить предоставление участникам специальной военной операции мер социальной поддержки </a:t>
            </a:r>
            <a:endParaRPr lang="ru-RU" sz="2000" b="1" dirty="0">
              <a:solidFill>
                <a:schemeClr val="tx1"/>
              </a:solidFill>
            </a:endParaRPr>
          </a:p>
        </p:txBody>
      </p:sp>
      <p:sp>
        <p:nvSpPr>
          <p:cNvPr id="4" name="Стрелка вниз 3"/>
          <p:cNvSpPr/>
          <p:nvPr/>
        </p:nvSpPr>
        <p:spPr>
          <a:xfrm>
            <a:off x="5132070" y="3246120"/>
            <a:ext cx="2663190" cy="697230"/>
          </a:xfrm>
          <a:prstGeom prst="down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87842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Багетная рамка 1"/>
          <p:cNvSpPr/>
          <p:nvPr/>
        </p:nvSpPr>
        <p:spPr>
          <a:xfrm>
            <a:off x="2149721" y="171450"/>
            <a:ext cx="8903970" cy="582930"/>
          </a:xfrm>
          <a:prstGeom prst="bevel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u="sng" dirty="0" smtClean="0">
                <a:solidFill>
                  <a:schemeClr val="tx1"/>
                </a:solidFill>
              </a:rPr>
              <a:t>Категории лиц, имеющих право на получение мер социальной поддержки</a:t>
            </a:r>
            <a:endParaRPr lang="ru-RU" b="1" u="sng" dirty="0">
              <a:solidFill>
                <a:schemeClr val="tx1"/>
              </a:solidFill>
            </a:endParaRPr>
          </a:p>
        </p:txBody>
      </p:sp>
      <p:sp>
        <p:nvSpPr>
          <p:cNvPr id="3" name="Выноска со стрелкой вниз 2"/>
          <p:cNvSpPr/>
          <p:nvPr/>
        </p:nvSpPr>
        <p:spPr>
          <a:xfrm>
            <a:off x="2805622" y="857250"/>
            <a:ext cx="7212330" cy="902970"/>
          </a:xfrm>
          <a:prstGeom prst="downArrowCallou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Дети (пасынки, падчерицы) граждан Российской Федерации, постоянно проживающих на территории Владимирской области: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1366765" y="2009834"/>
            <a:ext cx="4846320" cy="620912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призванных на военную службу по мобилизации в Вооруженные Силы РФ</a:t>
            </a:r>
            <a:endParaRPr lang="ru-RU" sz="1600" dirty="0">
              <a:solidFill>
                <a:schemeClr val="tx1"/>
              </a:solidFill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366765" y="2718463"/>
            <a:ext cx="4846320" cy="796231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д</a:t>
            </a:r>
            <a:r>
              <a:rPr lang="ru-RU" sz="1600" dirty="0" smtClean="0">
                <a:solidFill>
                  <a:schemeClr val="tx1"/>
                </a:solidFill>
              </a:rPr>
              <a:t>обровольно изъявивших желание принять участие в СВО в составе добровольческих отрядов</a:t>
            </a:r>
            <a:endParaRPr lang="ru-RU" sz="1600" dirty="0">
              <a:solidFill>
                <a:schemeClr val="tx1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1366765" y="3630930"/>
            <a:ext cx="4846320" cy="82296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пребывавших в запасе и заключивших после 24.02.2022 контракт о прохождении военной службы в Вооруженных Силах РФ в зоне СВО</a:t>
            </a:r>
            <a:endParaRPr lang="ru-RU" sz="1600" dirty="0">
              <a:solidFill>
                <a:schemeClr val="tx1"/>
              </a:solidFill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1372480" y="4598669"/>
            <a:ext cx="4840605" cy="106299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проходивших военную службу по призыву в Вооруженных Силах РФ, заключивших в период проведения СВО контракт о прохождении военной службы в Вооруженных Силах РФ</a:t>
            </a:r>
            <a:endParaRPr lang="ru-RU" sz="1600" dirty="0">
              <a:solidFill>
                <a:schemeClr val="tx1"/>
              </a:solidFill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1372480" y="5814060"/>
            <a:ext cx="4857750" cy="80391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из числа военнослужащих, лиц, проходящих службу в войсках национальной гвардии РФ и имеющих специальные звания полиции</a:t>
            </a:r>
            <a:endParaRPr lang="ru-RU" sz="1600" dirty="0">
              <a:solidFill>
                <a:schemeClr val="tx1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05738" y="857250"/>
            <a:ext cx="1943983" cy="99441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u="sng" dirty="0" smtClean="0">
                <a:solidFill>
                  <a:schemeClr val="tx1"/>
                </a:solidFill>
              </a:rPr>
              <a:t>на период прохождения ими военной службы в зоне СВО</a:t>
            </a:r>
            <a:endParaRPr lang="ru-RU" sz="1600" u="sng" dirty="0">
              <a:solidFill>
                <a:schemeClr val="tx1"/>
              </a:solidFill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6411787" y="4311607"/>
            <a:ext cx="32092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V</a:t>
            </a:r>
            <a:endParaRPr lang="ru-RU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1045843" y="2869168"/>
            <a:ext cx="32092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V</a:t>
            </a:r>
            <a:endParaRPr lang="ru-RU" dirty="0"/>
          </a:p>
        </p:txBody>
      </p:sp>
      <p:sp>
        <p:nvSpPr>
          <p:cNvPr id="16" name="Прямоугольник 15"/>
          <p:cNvSpPr/>
          <p:nvPr/>
        </p:nvSpPr>
        <p:spPr>
          <a:xfrm>
            <a:off x="1045843" y="3803450"/>
            <a:ext cx="32092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V</a:t>
            </a:r>
            <a:endParaRPr lang="ru-RU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1045843" y="4827506"/>
            <a:ext cx="32092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V</a:t>
            </a:r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1051558" y="6031349"/>
            <a:ext cx="32092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V</a:t>
            </a:r>
            <a:endParaRPr lang="ru-RU" dirty="0"/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6732709" y="1775519"/>
            <a:ext cx="5448300" cy="975242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из числа военнослужащих, проходящих военную службу по контракту в Вооруженных Силах РФ и принимающих участие в СВО, на период прохождения ими военной службы</a:t>
            </a:r>
            <a:endParaRPr lang="ru-RU" sz="1600" dirty="0">
              <a:solidFill>
                <a:schemeClr val="tx1"/>
              </a:solidFill>
            </a:endParaRPr>
          </a:p>
        </p:txBody>
      </p:sp>
      <p:sp>
        <p:nvSpPr>
          <p:cNvPr id="20" name="Стрелка углом вверх 19"/>
          <p:cNvSpPr/>
          <p:nvPr/>
        </p:nvSpPr>
        <p:spPr>
          <a:xfrm rot="5400000">
            <a:off x="-823351" y="2905214"/>
            <a:ext cx="2602230" cy="495122"/>
          </a:xfrm>
          <a:prstGeom prst="bentUpArrow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Левая круглая скобка 20"/>
          <p:cNvSpPr/>
          <p:nvPr/>
        </p:nvSpPr>
        <p:spPr>
          <a:xfrm>
            <a:off x="857211" y="2320290"/>
            <a:ext cx="194347" cy="3895725"/>
          </a:xfrm>
          <a:prstGeom prst="leftBracket">
            <a:avLst/>
          </a:prstGeom>
          <a:ln w="57150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Скругленный прямоугольник 21"/>
          <p:cNvSpPr/>
          <p:nvPr/>
        </p:nvSpPr>
        <p:spPr>
          <a:xfrm>
            <a:off x="6743700" y="2867263"/>
            <a:ext cx="5448300" cy="975242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из числа сотрудников отдельных федеральных государственных органов, которые выполняют задачи, обеспечивают выполнение или содействуют выполнению задач в ходе СВО</a:t>
            </a:r>
            <a:endParaRPr lang="ru-RU" sz="1600" dirty="0">
              <a:solidFill>
                <a:schemeClr val="tx1"/>
              </a:solidFill>
            </a:endParaRPr>
          </a:p>
        </p:txBody>
      </p:sp>
      <p:sp>
        <p:nvSpPr>
          <p:cNvPr id="23" name="Скругленный прямоугольник 22"/>
          <p:cNvSpPr/>
          <p:nvPr/>
        </p:nvSpPr>
        <p:spPr>
          <a:xfrm>
            <a:off x="6743700" y="3941681"/>
            <a:ext cx="5448300" cy="74402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получивших инвалидность вследствие увечья (ранения, травмы, контузии) или заболевания в период прохождения ими военной службы в зоне СВО</a:t>
            </a:r>
            <a:endParaRPr lang="ru-RU" sz="1600" dirty="0">
              <a:solidFill>
                <a:schemeClr val="tx1"/>
              </a:solidFill>
            </a:endParaRPr>
          </a:p>
        </p:txBody>
      </p:sp>
      <p:sp>
        <p:nvSpPr>
          <p:cNvPr id="24" name="Прямоугольник 23"/>
          <p:cNvSpPr/>
          <p:nvPr/>
        </p:nvSpPr>
        <p:spPr>
          <a:xfrm>
            <a:off x="6411787" y="2263140"/>
            <a:ext cx="32092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V</a:t>
            </a:r>
            <a:endParaRPr lang="ru-RU" dirty="0"/>
          </a:p>
        </p:txBody>
      </p:sp>
      <p:sp>
        <p:nvSpPr>
          <p:cNvPr id="25" name="Прямоугольник 24"/>
          <p:cNvSpPr/>
          <p:nvPr/>
        </p:nvSpPr>
        <p:spPr>
          <a:xfrm>
            <a:off x="6411787" y="3388398"/>
            <a:ext cx="32092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V</a:t>
            </a:r>
            <a:endParaRPr lang="ru-RU" dirty="0"/>
          </a:p>
        </p:txBody>
      </p:sp>
      <p:sp>
        <p:nvSpPr>
          <p:cNvPr id="26" name="Прямоугольник 25"/>
          <p:cNvSpPr/>
          <p:nvPr/>
        </p:nvSpPr>
        <p:spPr>
          <a:xfrm>
            <a:off x="1051558" y="2135624"/>
            <a:ext cx="32092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V</a:t>
            </a:r>
            <a:endParaRPr lang="ru-RU" dirty="0"/>
          </a:p>
        </p:txBody>
      </p:sp>
      <p:cxnSp>
        <p:nvCxnSpPr>
          <p:cNvPr id="28" name="Прямая соединительная линия 27"/>
          <p:cNvCxnSpPr/>
          <p:nvPr/>
        </p:nvCxnSpPr>
        <p:spPr>
          <a:xfrm>
            <a:off x="6411787" y="1835048"/>
            <a:ext cx="0" cy="469957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Прямоугольник 28"/>
          <p:cNvSpPr/>
          <p:nvPr/>
        </p:nvSpPr>
        <p:spPr>
          <a:xfrm>
            <a:off x="6572248" y="5012172"/>
            <a:ext cx="5619751" cy="1697238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Постоянно проживающие на территории Владимирской области дети (пасынки, падчерицы) граждан, погибших (умерших</a:t>
            </a:r>
            <a:r>
              <a:rPr lang="ru-RU" dirty="0">
                <a:solidFill>
                  <a:schemeClr val="tx1"/>
                </a:solidFill>
              </a:rPr>
              <a:t>) </a:t>
            </a:r>
            <a:r>
              <a:rPr lang="ru-RU" dirty="0" smtClean="0">
                <a:solidFill>
                  <a:schemeClr val="tx1"/>
                </a:solidFill>
              </a:rPr>
              <a:t>вследствие увечья </a:t>
            </a:r>
            <a:r>
              <a:rPr lang="ru-RU" dirty="0">
                <a:solidFill>
                  <a:schemeClr val="tx1"/>
                </a:solidFill>
              </a:rPr>
              <a:t>(ранения, травмы, контузии) или заболевания в период прохождения ими военной службы в зоне СВО </a:t>
            </a:r>
          </a:p>
        </p:txBody>
      </p:sp>
      <p:cxnSp>
        <p:nvCxnSpPr>
          <p:cNvPr id="31" name="Прямая соединительная линия 30"/>
          <p:cNvCxnSpPr/>
          <p:nvPr/>
        </p:nvCxnSpPr>
        <p:spPr>
          <a:xfrm>
            <a:off x="6411787" y="4827506"/>
            <a:ext cx="5769222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835985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Багетная рамка 1"/>
          <p:cNvSpPr/>
          <p:nvPr/>
        </p:nvSpPr>
        <p:spPr>
          <a:xfrm>
            <a:off x="2171700" y="194310"/>
            <a:ext cx="7857172" cy="994410"/>
          </a:xfrm>
          <a:prstGeom prst="bevel">
            <a:avLst/>
          </a:prstGeom>
          <a:solidFill>
            <a:schemeClr val="accent5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u="sng" dirty="0" smtClean="0">
                <a:solidFill>
                  <a:schemeClr val="tx1"/>
                </a:solidFill>
              </a:rPr>
              <a:t>Меры социальной поддержки при зачислении в образовательные организации, в группы продленного дня</a:t>
            </a:r>
            <a:endParaRPr lang="ru-RU" b="1" u="sng" dirty="0">
              <a:solidFill>
                <a:schemeClr val="tx1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994410" y="1405890"/>
            <a:ext cx="4594860" cy="44577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Указ Губернатора № 158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7435215" y="1394460"/>
            <a:ext cx="4297680" cy="44577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МПА города Владимира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320041" y="2171700"/>
            <a:ext cx="5737858" cy="105156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2.1: предоставление во внеочередном порядке мест в муниципальных образовательных организациях, реализующих программы дошкольного и начального, основного и среднего общего образования</a:t>
            </a: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320040" y="3547110"/>
            <a:ext cx="5737859" cy="135636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</a:t>
            </a:r>
            <a:r>
              <a:rPr lang="ru-RU" sz="1600" dirty="0" smtClean="0">
                <a:solidFill>
                  <a:schemeClr val="tx1"/>
                </a:solidFill>
              </a:rPr>
              <a:t>2.2: </a:t>
            </a:r>
            <a:r>
              <a:rPr lang="ru-RU" sz="1600" dirty="0">
                <a:solidFill>
                  <a:schemeClr val="tx1"/>
                </a:solidFill>
              </a:rPr>
              <a:t>предоставление </a:t>
            </a:r>
            <a:r>
              <a:rPr lang="ru-RU" sz="1600" dirty="0" smtClean="0">
                <a:solidFill>
                  <a:schemeClr val="tx1"/>
                </a:solidFill>
              </a:rPr>
              <a:t>внеочередного права на перевод в другую наиболее приближенную к месту жительства семьи муниципальную образовательную организацию, реализующую </a:t>
            </a:r>
            <a:r>
              <a:rPr lang="ru-RU" sz="1600" dirty="0">
                <a:solidFill>
                  <a:schemeClr val="tx1"/>
                </a:solidFill>
              </a:rPr>
              <a:t>программы дошкольного и начального, основного и среднего общего образования</a:t>
            </a: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20040" y="5177790"/>
            <a:ext cx="5737858" cy="131445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</a:t>
            </a:r>
            <a:r>
              <a:rPr lang="ru-RU" sz="1600" dirty="0" smtClean="0">
                <a:solidFill>
                  <a:schemeClr val="tx1"/>
                </a:solidFill>
              </a:rPr>
              <a:t>2.4: зачисление в первоочередном порядке в группы продленного дня обучающихся в 1-6 классах </a:t>
            </a:r>
            <a:r>
              <a:rPr lang="ru-RU" sz="1600" dirty="0">
                <a:solidFill>
                  <a:schemeClr val="tx1"/>
                </a:solidFill>
              </a:rPr>
              <a:t>в муниципальных образовательных организациях, реализующих программы </a:t>
            </a:r>
            <a:r>
              <a:rPr lang="ru-RU" sz="1600" dirty="0" smtClean="0">
                <a:solidFill>
                  <a:schemeClr val="tx1"/>
                </a:solidFill>
              </a:rPr>
              <a:t>начального и </a:t>
            </a:r>
            <a:r>
              <a:rPr lang="ru-RU" sz="1600" dirty="0">
                <a:solidFill>
                  <a:schemeClr val="tx1"/>
                </a:solidFill>
              </a:rPr>
              <a:t>основного </a:t>
            </a:r>
            <a:r>
              <a:rPr lang="ru-RU" sz="1600" dirty="0" smtClean="0">
                <a:solidFill>
                  <a:schemeClr val="tx1"/>
                </a:solidFill>
              </a:rPr>
              <a:t>общего </a:t>
            </a:r>
            <a:r>
              <a:rPr lang="ru-RU" sz="1600" dirty="0">
                <a:solidFill>
                  <a:schemeClr val="tx1"/>
                </a:solidFill>
              </a:rPr>
              <a:t>образования</a:t>
            </a: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7155180" y="2517341"/>
            <a:ext cx="4857750" cy="1672062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>
                <a:solidFill>
                  <a:schemeClr val="tx1"/>
                </a:solidFill>
              </a:rPr>
              <a:t>Постановление администрации города Владимира от 25.02.2025 № 329 «О мерах социальной поддержки детей (пасынков, падчериц) участников специальной военной операции»</a:t>
            </a:r>
          </a:p>
        </p:txBody>
      </p:sp>
      <p:sp>
        <p:nvSpPr>
          <p:cNvPr id="10" name="Стрелка вправо 9"/>
          <p:cNvSpPr/>
          <p:nvPr/>
        </p:nvSpPr>
        <p:spPr>
          <a:xfrm rot="1393157">
            <a:off x="6141655" y="2681812"/>
            <a:ext cx="902444" cy="33147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Стрелка вправо 10"/>
          <p:cNvSpPr/>
          <p:nvPr/>
        </p:nvSpPr>
        <p:spPr>
          <a:xfrm rot="19800129">
            <a:off x="6132506" y="3868527"/>
            <a:ext cx="886986" cy="31623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7206615" y="4684735"/>
            <a:ext cx="4857750" cy="202311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>
                <a:solidFill>
                  <a:schemeClr val="tx1"/>
                </a:solidFill>
              </a:rPr>
              <a:t>Постановление администрации города Владимира от 12.12.2022 № 6518 «Об утверждении Положения о группах продленного дня в муниципальных общеобразовательных организациях города Владимира и признании утратившими силу некоторых постановлений администрации города Владимира» </a:t>
            </a:r>
            <a:r>
              <a:rPr lang="ru-RU" sz="1600" b="1" dirty="0" smtClean="0">
                <a:solidFill>
                  <a:schemeClr val="tx1"/>
                </a:solidFill>
              </a:rPr>
              <a:t>(пункт 2.15)</a:t>
            </a:r>
            <a:endParaRPr lang="ru-RU" sz="1600" b="1" dirty="0">
              <a:solidFill>
                <a:schemeClr val="tx1"/>
              </a:solidFill>
            </a:endParaRPr>
          </a:p>
        </p:txBody>
      </p:sp>
      <p:sp>
        <p:nvSpPr>
          <p:cNvPr id="13" name="Стрелка вправо 12"/>
          <p:cNvSpPr/>
          <p:nvPr/>
        </p:nvSpPr>
        <p:spPr>
          <a:xfrm>
            <a:off x="6161244" y="5530555"/>
            <a:ext cx="902444" cy="33147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15" name="Прямая со стрелкой 14"/>
          <p:cNvCxnSpPr/>
          <p:nvPr/>
        </p:nvCxnSpPr>
        <p:spPr>
          <a:xfrm>
            <a:off x="1783080" y="1868805"/>
            <a:ext cx="0" cy="302895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>
            <a:off x="3089910" y="1869757"/>
            <a:ext cx="0" cy="302895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>
            <a:off x="4404360" y="1870710"/>
            <a:ext cx="0" cy="302895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Стрелка вправо с вырезом 20"/>
          <p:cNvSpPr/>
          <p:nvPr/>
        </p:nvSpPr>
        <p:spPr>
          <a:xfrm rot="5400000">
            <a:off x="9304018" y="1721170"/>
            <a:ext cx="560073" cy="889635"/>
          </a:xfrm>
          <a:prstGeom prst="notched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28181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Багетная рамка 1"/>
          <p:cNvSpPr/>
          <p:nvPr/>
        </p:nvSpPr>
        <p:spPr>
          <a:xfrm>
            <a:off x="2171700" y="194310"/>
            <a:ext cx="7857172" cy="994410"/>
          </a:xfrm>
          <a:prstGeom prst="bevel">
            <a:avLst/>
          </a:prstGeom>
          <a:solidFill>
            <a:schemeClr val="accent5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u="sng" dirty="0" smtClean="0">
                <a:solidFill>
                  <a:schemeClr val="tx1"/>
                </a:solidFill>
              </a:rPr>
              <a:t>Меры социальной поддержки, связанные с освобождением </a:t>
            </a:r>
          </a:p>
          <a:p>
            <a:pPr algn="ctr"/>
            <a:r>
              <a:rPr lang="ru-RU" b="1" u="sng" dirty="0" smtClean="0">
                <a:solidFill>
                  <a:schemeClr val="tx1"/>
                </a:solidFill>
              </a:rPr>
              <a:t>от платы за присмотр и уход в образовательных организациях</a:t>
            </a:r>
            <a:endParaRPr lang="ru-RU" b="1" u="sng" dirty="0">
              <a:solidFill>
                <a:schemeClr val="tx1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792480" y="1394460"/>
            <a:ext cx="4594860" cy="44577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Указ Губернатора № 158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7163858" y="1377315"/>
            <a:ext cx="4297680" cy="44577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МПА города Владимира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320040" y="2979897"/>
            <a:ext cx="5067300" cy="1580618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</a:t>
            </a:r>
            <a:r>
              <a:rPr lang="ru-RU" sz="1600" dirty="0" smtClean="0">
                <a:solidFill>
                  <a:schemeClr val="tx1"/>
                </a:solidFill>
              </a:rPr>
              <a:t>2.3</a:t>
            </a:r>
            <a:r>
              <a:rPr lang="ru-RU" sz="1600" dirty="0">
                <a:solidFill>
                  <a:schemeClr val="tx1"/>
                </a:solidFill>
              </a:rPr>
              <a:t>: освобождение от родительской платы, взимаемой за присмотр и уход в муниципальных образовательных организациях, реализующих программы дошкольного и начального, основного и среднего общего образования</a:t>
            </a: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20040" y="4972050"/>
            <a:ext cx="5067300" cy="152019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</a:t>
            </a:r>
            <a:r>
              <a:rPr lang="ru-RU" sz="1600" dirty="0" smtClean="0">
                <a:solidFill>
                  <a:schemeClr val="tx1"/>
                </a:solidFill>
              </a:rPr>
              <a:t>2.4: освобождение от родительской платы, взимаемой за присмотр и уход за детьми, зачисленными в группы продленного дня в </a:t>
            </a:r>
            <a:r>
              <a:rPr lang="ru-RU" sz="1600" dirty="0">
                <a:solidFill>
                  <a:schemeClr val="tx1"/>
                </a:solidFill>
              </a:rPr>
              <a:t>муниципальных образовательных организациях, реализующих программы </a:t>
            </a:r>
            <a:r>
              <a:rPr lang="ru-RU" sz="1600" dirty="0" smtClean="0">
                <a:solidFill>
                  <a:schemeClr val="tx1"/>
                </a:solidFill>
              </a:rPr>
              <a:t>начального и </a:t>
            </a:r>
            <a:r>
              <a:rPr lang="ru-RU" sz="1600" dirty="0">
                <a:solidFill>
                  <a:schemeClr val="tx1"/>
                </a:solidFill>
              </a:rPr>
              <a:t>основного </a:t>
            </a:r>
            <a:r>
              <a:rPr lang="ru-RU" sz="1600" dirty="0" smtClean="0">
                <a:solidFill>
                  <a:schemeClr val="tx1"/>
                </a:solidFill>
              </a:rPr>
              <a:t>общего </a:t>
            </a:r>
            <a:r>
              <a:rPr lang="ru-RU" sz="1600" dirty="0">
                <a:solidFill>
                  <a:schemeClr val="tx1"/>
                </a:solidFill>
              </a:rPr>
              <a:t>образования</a:t>
            </a: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6612466" y="2325053"/>
            <a:ext cx="5400464" cy="1309688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>
                <a:solidFill>
                  <a:schemeClr val="tx1"/>
                </a:solidFill>
              </a:rPr>
              <a:t>Постановление администрации города Владимира от 18.02.2021 № 341 «Об установлении размеров платы за присмотр и уход за детьми, осваивающими образовательные программы дошкольного </a:t>
            </a:r>
            <a:r>
              <a:rPr lang="ru-RU" sz="1600" b="1" dirty="0" smtClean="0">
                <a:solidFill>
                  <a:schemeClr val="tx1"/>
                </a:solidFill>
              </a:rPr>
              <a:t>образования…»</a:t>
            </a:r>
            <a:endParaRPr lang="ru-RU" sz="1600" b="1" dirty="0">
              <a:solidFill>
                <a:schemeClr val="tx1"/>
              </a:solidFill>
            </a:endParaRPr>
          </a:p>
        </p:txBody>
      </p:sp>
      <p:sp>
        <p:nvSpPr>
          <p:cNvPr id="10" name="Стрелка вправо 9"/>
          <p:cNvSpPr/>
          <p:nvPr/>
        </p:nvSpPr>
        <p:spPr>
          <a:xfrm rot="19795030">
            <a:off x="5535865" y="3099420"/>
            <a:ext cx="902444" cy="33147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Стрелка вправо 10"/>
          <p:cNvSpPr/>
          <p:nvPr/>
        </p:nvSpPr>
        <p:spPr>
          <a:xfrm rot="1502985">
            <a:off x="5561097" y="3917529"/>
            <a:ext cx="886986" cy="31623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6618392" y="5383530"/>
            <a:ext cx="5445973" cy="110871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>
                <a:solidFill>
                  <a:schemeClr val="tx1"/>
                </a:solidFill>
              </a:rPr>
              <a:t>Постановление администрации города Владимира от 12.12.2022 № 6518 «Об утверждении Положения о группах продленного </a:t>
            </a:r>
            <a:r>
              <a:rPr lang="ru-RU" sz="1600" b="1" dirty="0" smtClean="0">
                <a:solidFill>
                  <a:schemeClr val="tx1"/>
                </a:solidFill>
              </a:rPr>
              <a:t>дня…» </a:t>
            </a:r>
          </a:p>
          <a:p>
            <a:pPr algn="ctr"/>
            <a:r>
              <a:rPr lang="ru-RU" sz="1600" b="1" dirty="0" smtClean="0">
                <a:solidFill>
                  <a:schemeClr val="tx1"/>
                </a:solidFill>
              </a:rPr>
              <a:t>(пункт 3.10)</a:t>
            </a:r>
            <a:endParaRPr lang="ru-RU" sz="1600" b="1" dirty="0">
              <a:solidFill>
                <a:schemeClr val="tx1"/>
              </a:solidFill>
            </a:endParaRPr>
          </a:p>
        </p:txBody>
      </p:sp>
      <p:sp>
        <p:nvSpPr>
          <p:cNvPr id="13" name="Стрелка вправо 12"/>
          <p:cNvSpPr/>
          <p:nvPr/>
        </p:nvSpPr>
        <p:spPr>
          <a:xfrm>
            <a:off x="5535865" y="5674993"/>
            <a:ext cx="902444" cy="33147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15" name="Прямая со стрелкой 14"/>
          <p:cNvCxnSpPr/>
          <p:nvPr/>
        </p:nvCxnSpPr>
        <p:spPr>
          <a:xfrm>
            <a:off x="1794510" y="1994535"/>
            <a:ext cx="0" cy="90103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 flipH="1">
            <a:off x="3063240" y="2022157"/>
            <a:ext cx="26670" cy="83534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>
            <a:off x="4404360" y="2022157"/>
            <a:ext cx="0" cy="83534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Стрелка вправо с вырезом 20"/>
          <p:cNvSpPr/>
          <p:nvPr/>
        </p:nvSpPr>
        <p:spPr>
          <a:xfrm rot="5400000">
            <a:off x="8963975" y="1649730"/>
            <a:ext cx="350519" cy="889635"/>
          </a:xfrm>
          <a:prstGeom prst="notched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6618392" y="3866081"/>
            <a:ext cx="5400464" cy="1311709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>
                <a:solidFill>
                  <a:schemeClr val="tx1"/>
                </a:solidFill>
              </a:rPr>
              <a:t>Постановление </a:t>
            </a:r>
            <a:r>
              <a:rPr lang="ru-RU" sz="1600" b="1" dirty="0" smtClean="0">
                <a:solidFill>
                  <a:schemeClr val="tx1"/>
                </a:solidFill>
              </a:rPr>
              <a:t>главы </a:t>
            </a:r>
            <a:r>
              <a:rPr lang="ru-RU" sz="1600" b="1" dirty="0">
                <a:solidFill>
                  <a:schemeClr val="tx1"/>
                </a:solidFill>
              </a:rPr>
              <a:t>города Владимира </a:t>
            </a:r>
            <a:endParaRPr lang="ru-RU" sz="1600" b="1" dirty="0" smtClean="0">
              <a:solidFill>
                <a:schemeClr val="tx1"/>
              </a:solidFill>
            </a:endParaRPr>
          </a:p>
          <a:p>
            <a:pPr algn="ctr"/>
            <a:r>
              <a:rPr lang="ru-RU" sz="1600" b="1" dirty="0">
                <a:solidFill>
                  <a:schemeClr val="tx1"/>
                </a:solidFill>
              </a:rPr>
              <a:t>30.09.2009 № 3002 «Об утверждении порядка предоставления льгот по оплате за содержание детей в муниципальных общеобразовательных организациях с наличием </a:t>
            </a:r>
            <a:r>
              <a:rPr lang="ru-RU" sz="1600" b="1" dirty="0" smtClean="0">
                <a:solidFill>
                  <a:schemeClr val="tx1"/>
                </a:solidFill>
              </a:rPr>
              <a:t>интерната…»</a:t>
            </a:r>
            <a:endParaRPr lang="ru-RU" sz="16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558816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Багетная рамка 1"/>
          <p:cNvSpPr/>
          <p:nvPr/>
        </p:nvSpPr>
        <p:spPr>
          <a:xfrm>
            <a:off x="2171700" y="194310"/>
            <a:ext cx="7857172" cy="994410"/>
          </a:xfrm>
          <a:prstGeom prst="bevel">
            <a:avLst/>
          </a:prstGeom>
          <a:solidFill>
            <a:schemeClr val="accent5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u="sng" dirty="0" smtClean="0">
                <a:solidFill>
                  <a:schemeClr val="tx1"/>
                </a:solidFill>
              </a:rPr>
              <a:t>Другие меры социальной поддержки, предоставляемые обучающимся в образовательных организациях</a:t>
            </a:r>
            <a:endParaRPr lang="ru-RU" b="1" u="sng" dirty="0">
              <a:solidFill>
                <a:schemeClr val="tx1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792480" y="1394460"/>
            <a:ext cx="4594860" cy="44577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Указ Губернатора № 158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7163858" y="1377315"/>
            <a:ext cx="4297680" cy="44577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МПА города Владимира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320040" y="2760135"/>
            <a:ext cx="5067300" cy="1580618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</a:t>
            </a:r>
            <a:r>
              <a:rPr lang="ru-RU" sz="1600" dirty="0" smtClean="0">
                <a:solidFill>
                  <a:schemeClr val="tx1"/>
                </a:solidFill>
              </a:rPr>
              <a:t>2.6</a:t>
            </a:r>
            <a:r>
              <a:rPr lang="ru-RU" sz="1600" dirty="0">
                <a:solidFill>
                  <a:schemeClr val="tx1"/>
                </a:solidFill>
              </a:rPr>
              <a:t>: предоставление бесплатного двухразового горячего питания (завтрак, обед) обучающимся 1-1 классов в муниципальных образовательных организациях, реализующих программы начального, основного и среднего общего образования</a:t>
            </a: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20040" y="4743450"/>
            <a:ext cx="5067300" cy="1263013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</a:t>
            </a:r>
            <a:r>
              <a:rPr lang="ru-RU" sz="1600" dirty="0" smtClean="0">
                <a:solidFill>
                  <a:schemeClr val="tx1"/>
                </a:solidFill>
              </a:rPr>
              <a:t>2.7</a:t>
            </a:r>
            <a:r>
              <a:rPr lang="ru-RU" sz="1600" dirty="0">
                <a:solidFill>
                  <a:schemeClr val="tx1"/>
                </a:solidFill>
              </a:rPr>
              <a:t>: предоставление бесплатного дополнительного образования в муниципальных образовательных организациях, реализующих дополнительные общеразвивающие программы</a:t>
            </a:r>
          </a:p>
        </p:txBody>
      </p:sp>
      <p:sp>
        <p:nvSpPr>
          <p:cNvPr id="11" name="Стрелка вправо 10"/>
          <p:cNvSpPr/>
          <p:nvPr/>
        </p:nvSpPr>
        <p:spPr>
          <a:xfrm>
            <a:off x="5551323" y="3392329"/>
            <a:ext cx="886986" cy="31623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6618392" y="4663440"/>
            <a:ext cx="5445973" cy="161163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>
                <a:solidFill>
                  <a:schemeClr val="tx1"/>
                </a:solidFill>
              </a:rPr>
              <a:t>Постановление администрации города Владимира от 11.01.2023 № 35 «Об определении льготной категории лиц, освобождаемых от платы за оказание платных услуг (работ) муниципальными образовательными организациями города </a:t>
            </a:r>
            <a:r>
              <a:rPr lang="ru-RU" sz="1600" b="1" dirty="0" smtClean="0">
                <a:solidFill>
                  <a:schemeClr val="tx1"/>
                </a:solidFill>
              </a:rPr>
              <a:t>Владимира…»</a:t>
            </a:r>
            <a:endParaRPr lang="ru-RU" sz="1600" b="1" dirty="0">
              <a:solidFill>
                <a:schemeClr val="tx1"/>
              </a:solidFill>
            </a:endParaRPr>
          </a:p>
        </p:txBody>
      </p:sp>
      <p:sp>
        <p:nvSpPr>
          <p:cNvPr id="13" name="Стрелка вправо 12"/>
          <p:cNvSpPr/>
          <p:nvPr/>
        </p:nvSpPr>
        <p:spPr>
          <a:xfrm>
            <a:off x="5535865" y="5217795"/>
            <a:ext cx="902444" cy="33147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15" name="Прямая со стрелкой 14"/>
          <p:cNvCxnSpPr/>
          <p:nvPr/>
        </p:nvCxnSpPr>
        <p:spPr>
          <a:xfrm>
            <a:off x="1794510" y="1994535"/>
            <a:ext cx="0" cy="645795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 flipH="1">
            <a:off x="3076575" y="2022157"/>
            <a:ext cx="13335" cy="61817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>
            <a:off x="4404360" y="2022157"/>
            <a:ext cx="0" cy="61817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Стрелка вправо с вырезом 20"/>
          <p:cNvSpPr/>
          <p:nvPr/>
        </p:nvSpPr>
        <p:spPr>
          <a:xfrm rot="5400000">
            <a:off x="9166118" y="1824989"/>
            <a:ext cx="350519" cy="889635"/>
          </a:xfrm>
          <a:prstGeom prst="notched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6618392" y="2760135"/>
            <a:ext cx="5400464" cy="1580618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 smtClean="0">
                <a:solidFill>
                  <a:schemeClr val="tx1"/>
                </a:solidFill>
              </a:rPr>
              <a:t>Решение </a:t>
            </a:r>
            <a:r>
              <a:rPr lang="ru-RU" sz="1600" b="1" dirty="0">
                <a:solidFill>
                  <a:schemeClr val="tx1"/>
                </a:solidFill>
              </a:rPr>
              <a:t>Совета народных депутатов города Владимира от 27.01.2021 № 4 «Об установлении дополнительных мер социальной поддержки отдельным категориям обучающихся муниципальных общеобразовательных учреждений»</a:t>
            </a:r>
          </a:p>
        </p:txBody>
      </p:sp>
    </p:spTree>
    <p:extLst>
      <p:ext uri="{BB962C8B-B14F-4D97-AF65-F5344CB8AC3E}">
        <p14:creationId xmlns:p14="http://schemas.microsoft.com/office/powerpoint/2010/main" val="777798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Багетная рамка 1"/>
          <p:cNvSpPr/>
          <p:nvPr/>
        </p:nvSpPr>
        <p:spPr>
          <a:xfrm>
            <a:off x="2171700" y="194310"/>
            <a:ext cx="7857172" cy="994410"/>
          </a:xfrm>
          <a:prstGeom prst="bevel">
            <a:avLst/>
          </a:prstGeom>
          <a:solidFill>
            <a:schemeClr val="accent5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u="sng" dirty="0" smtClean="0">
                <a:solidFill>
                  <a:schemeClr val="tx1"/>
                </a:solidFill>
              </a:rPr>
              <a:t>Меры социальной поддержки, предоставляемые в других муниципальных учреждениях города Владимира</a:t>
            </a:r>
            <a:endParaRPr lang="ru-RU" b="1" u="sng" dirty="0">
              <a:solidFill>
                <a:schemeClr val="tx1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891539" y="1291590"/>
            <a:ext cx="4594860" cy="44577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Указ Губернатора № 158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7435215" y="1291590"/>
            <a:ext cx="4297680" cy="44577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МПА города Владимира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320041" y="2334579"/>
            <a:ext cx="5429250" cy="64008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</a:t>
            </a:r>
            <a:r>
              <a:rPr lang="ru-RU" sz="1600" dirty="0" smtClean="0">
                <a:solidFill>
                  <a:schemeClr val="tx1"/>
                </a:solidFill>
              </a:rPr>
              <a:t>2.8: </a:t>
            </a:r>
            <a:r>
              <a:rPr lang="ru-RU" sz="1600" dirty="0">
                <a:solidFill>
                  <a:schemeClr val="tx1"/>
                </a:solidFill>
              </a:rPr>
              <a:t>предоставление </a:t>
            </a:r>
            <a:r>
              <a:rPr lang="ru-RU" sz="1600" dirty="0" smtClean="0">
                <a:solidFill>
                  <a:schemeClr val="tx1"/>
                </a:solidFill>
              </a:rPr>
              <a:t>во внеочередном порядке мест в организациях отдыха и оздоровления детей</a:t>
            </a:r>
            <a:endParaRPr lang="ru-RU" sz="1600" dirty="0">
              <a:solidFill>
                <a:schemeClr val="tx1"/>
              </a:solidFill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320039" y="3303270"/>
            <a:ext cx="5429250" cy="173736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</a:t>
            </a:r>
            <a:r>
              <a:rPr lang="ru-RU" sz="1600" dirty="0" smtClean="0">
                <a:solidFill>
                  <a:schemeClr val="tx1"/>
                </a:solidFill>
              </a:rPr>
              <a:t>2.10</a:t>
            </a:r>
            <a:r>
              <a:rPr lang="ru-RU" sz="1600" dirty="0">
                <a:solidFill>
                  <a:schemeClr val="tx1"/>
                </a:solidFill>
              </a:rPr>
              <a:t>: предоставление права зачисления в первоочередном порядке в спортивные группы (секции) в муниципальных организациях, осуществляющих спортивную подготовку;</a:t>
            </a:r>
          </a:p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предоставление </a:t>
            </a:r>
            <a:r>
              <a:rPr lang="ru-RU" sz="1600" dirty="0">
                <a:solidFill>
                  <a:schemeClr val="tx1"/>
                </a:solidFill>
              </a:rPr>
              <a:t>зачисленным детям спортивной экипировки, оборудования и инвентаря для занятий спортом на бесплатной основе</a:t>
            </a: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20038" y="5198302"/>
            <a:ext cx="5429251" cy="112014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</a:rPr>
              <a:t>Пункт </a:t>
            </a:r>
            <a:r>
              <a:rPr lang="ru-RU" sz="1600" dirty="0" smtClean="0">
                <a:solidFill>
                  <a:schemeClr val="tx1"/>
                </a:solidFill>
              </a:rPr>
              <a:t>2.11</a:t>
            </a:r>
            <a:r>
              <a:rPr lang="ru-RU" sz="1600" dirty="0">
                <a:solidFill>
                  <a:schemeClr val="tx1"/>
                </a:solidFill>
              </a:rPr>
              <a:t>: предоставление права льготного посещения муниципальных учреждений культуры, а также культурно-массовых мероприятий, проходящих в муниципальных учреждениях культуры</a:t>
            </a: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7002730" y="2070737"/>
            <a:ext cx="5118733" cy="157543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 smtClean="0">
                <a:solidFill>
                  <a:schemeClr val="tx1"/>
                </a:solidFill>
              </a:rPr>
              <a:t>Административный регламент </a:t>
            </a:r>
            <a:r>
              <a:rPr lang="ru-RU" sz="1600" b="1" dirty="0">
                <a:solidFill>
                  <a:schemeClr val="tx1"/>
                </a:solidFill>
              </a:rPr>
              <a:t>предоставления муниципальной услуги «Организация отдыха детей и молодежи (в каникулярное время с круглосуточным </a:t>
            </a:r>
            <a:r>
              <a:rPr lang="ru-RU" sz="1600" b="1" dirty="0" smtClean="0">
                <a:solidFill>
                  <a:schemeClr val="tx1"/>
                </a:solidFill>
              </a:rPr>
              <a:t>пребыванием)», </a:t>
            </a:r>
            <a:r>
              <a:rPr lang="ru-RU" sz="1600" b="1" dirty="0">
                <a:solidFill>
                  <a:schemeClr val="tx1"/>
                </a:solidFill>
              </a:rPr>
              <a:t>утвержденный </a:t>
            </a:r>
            <a:r>
              <a:rPr lang="ru-RU" sz="1600" b="1" dirty="0" smtClean="0">
                <a:solidFill>
                  <a:schemeClr val="tx1"/>
                </a:solidFill>
              </a:rPr>
              <a:t>постановлением </a:t>
            </a:r>
            <a:r>
              <a:rPr lang="ru-RU" sz="1600" b="1" dirty="0">
                <a:solidFill>
                  <a:schemeClr val="tx1"/>
                </a:solidFill>
              </a:rPr>
              <a:t>администрации города Владимира от 26.03.2019 № </a:t>
            </a:r>
            <a:r>
              <a:rPr lang="ru-RU" sz="1600" b="1" dirty="0" smtClean="0">
                <a:solidFill>
                  <a:schemeClr val="tx1"/>
                </a:solidFill>
              </a:rPr>
              <a:t>619</a:t>
            </a:r>
            <a:endParaRPr lang="ru-RU" sz="1600" b="1" dirty="0">
              <a:solidFill>
                <a:schemeClr val="tx1"/>
              </a:solidFill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7002728" y="3781765"/>
            <a:ext cx="5061635" cy="128172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>
                <a:solidFill>
                  <a:schemeClr val="tx1"/>
                </a:solidFill>
              </a:rPr>
              <a:t>Постановление администрации города Владимира от 02.04.2025 № 692 «О мерах поддержки в муниципальных учреждениях физической культуры и спорта отдельных категорий граждан»</a:t>
            </a:r>
          </a:p>
        </p:txBody>
      </p:sp>
      <p:sp>
        <p:nvSpPr>
          <p:cNvPr id="13" name="Стрелка вправо 12"/>
          <p:cNvSpPr/>
          <p:nvPr/>
        </p:nvSpPr>
        <p:spPr>
          <a:xfrm>
            <a:off x="5917406" y="2455547"/>
            <a:ext cx="902444" cy="33147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15" name="Прямая со стрелкой 14"/>
          <p:cNvCxnSpPr/>
          <p:nvPr/>
        </p:nvCxnSpPr>
        <p:spPr>
          <a:xfrm>
            <a:off x="1783080" y="1868805"/>
            <a:ext cx="0" cy="302895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>
            <a:off x="3089910" y="1869757"/>
            <a:ext cx="0" cy="302895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>
            <a:off x="4404360" y="1870710"/>
            <a:ext cx="0" cy="302895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Стрелка вправо с вырезом 20"/>
          <p:cNvSpPr/>
          <p:nvPr/>
        </p:nvSpPr>
        <p:spPr>
          <a:xfrm rot="5400000">
            <a:off x="9464012" y="1449706"/>
            <a:ext cx="287654" cy="889635"/>
          </a:xfrm>
          <a:prstGeom prst="notched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7002729" y="5198302"/>
            <a:ext cx="5061635" cy="128172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>
                <a:solidFill>
                  <a:schemeClr val="tx1"/>
                </a:solidFill>
              </a:rPr>
              <a:t>Постановление администрации города Владимира от 19.03.2025 № 566 «О предоставлении права льготного посещения муниципальных учреждений культуры, а также культурно-массовых </a:t>
            </a:r>
            <a:r>
              <a:rPr lang="ru-RU" sz="1600" b="1" dirty="0" smtClean="0">
                <a:solidFill>
                  <a:schemeClr val="tx1"/>
                </a:solidFill>
              </a:rPr>
              <a:t>мероприятий…»</a:t>
            </a:r>
            <a:endParaRPr lang="ru-RU" sz="1600" b="1" dirty="0">
              <a:solidFill>
                <a:schemeClr val="tx1"/>
              </a:solidFill>
            </a:endParaRPr>
          </a:p>
        </p:txBody>
      </p:sp>
      <p:sp>
        <p:nvSpPr>
          <p:cNvPr id="20" name="Стрелка вправо 19"/>
          <p:cNvSpPr/>
          <p:nvPr/>
        </p:nvSpPr>
        <p:spPr>
          <a:xfrm>
            <a:off x="5917406" y="4006215"/>
            <a:ext cx="902444" cy="33147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Стрелка вправо 21"/>
          <p:cNvSpPr/>
          <p:nvPr/>
        </p:nvSpPr>
        <p:spPr>
          <a:xfrm>
            <a:off x="5917406" y="5592637"/>
            <a:ext cx="902444" cy="331470"/>
          </a:xfrm>
          <a:prstGeom prst="rightArrow">
            <a:avLst/>
          </a:prstGeom>
          <a:solidFill>
            <a:schemeClr val="bg1">
              <a:lumMod val="50000"/>
            </a:schemeClr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4980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931670" y="-686930"/>
            <a:ext cx="9418320" cy="41549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endParaRPr lang="ru-RU" sz="4400" b="1" dirty="0" smtClean="0"/>
          </a:p>
          <a:p>
            <a:pPr algn="ctr"/>
            <a:endParaRPr lang="ru-RU" sz="4400" b="1" dirty="0"/>
          </a:p>
          <a:p>
            <a:pPr algn="ctr"/>
            <a:endParaRPr lang="ru-RU" sz="4400" b="1" dirty="0" smtClean="0"/>
          </a:p>
          <a:p>
            <a:pPr algn="ctr"/>
            <a:endParaRPr lang="ru-RU" sz="4400" b="1" dirty="0"/>
          </a:p>
          <a:p>
            <a:pPr algn="ctr"/>
            <a:endParaRPr lang="ru-RU" sz="4400" b="1" dirty="0" smtClean="0"/>
          </a:p>
          <a:p>
            <a:pPr algn="ctr"/>
            <a:r>
              <a:rPr lang="ru-RU" sz="4400" b="1" dirty="0" smtClean="0"/>
              <a:t>СПАСИБО ЗА ВНИМАНИЕ!</a:t>
            </a:r>
            <a:endParaRPr lang="ru-RU" sz="4400" b="1" dirty="0"/>
          </a:p>
        </p:txBody>
      </p:sp>
    </p:spTree>
    <p:extLst>
      <p:ext uri="{BB962C8B-B14F-4D97-AF65-F5344CB8AC3E}">
        <p14:creationId xmlns:p14="http://schemas.microsoft.com/office/powerpoint/2010/main" val="36313949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697</TotalTime>
  <Words>902</Words>
  <Application>Microsoft Office PowerPoint</Application>
  <PresentationFormat>Произвольный</PresentationFormat>
  <Paragraphs>68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Воздушный поток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ПРАВОВЫЕ АСПЕКТЫ ОБЕСПЕЧЕНИЯ СОХРАННОСТИ ЖИЛЫХ ПОМЕЩЕНИЙ ДЕТЕЙ-СИРОТ</dc:title>
  <dc:creator>User</dc:creator>
  <cp:lastModifiedBy>Барков М.А.</cp:lastModifiedBy>
  <cp:revision>131</cp:revision>
  <cp:lastPrinted>2021-10-25T08:52:00Z</cp:lastPrinted>
  <dcterms:created xsi:type="dcterms:W3CDTF">2021-08-25T11:47:00Z</dcterms:created>
  <dcterms:modified xsi:type="dcterms:W3CDTF">2025-05-13T09:51:39Z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4ABEAD1ADBC640A4B78106674121A08E_12</vt:lpwstr>
  </property>
  <property fmtid="{D5CDD505-2E9C-101B-9397-08002B2CF9AE}" pid="3" name="KSOProductBuildVer">
    <vt:lpwstr>1049-12.2.0.19805</vt:lpwstr>
  </property>
</Properties>
</file>

<file path=docProps/thumbnail.jpeg>
</file>