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026C45-9F62-401D-8D8B-91DD0A0A1879}" v="76" dt="2024-12-16T16:39:11.922"/>
    <p1510:client id="{7D6E087E-3F59-4C66-A0D4-781ECA5A3B69}" v="91" dt="2024-12-16T15:24:25.085"/>
    <p1510:client id="{A38FB4B1-117B-49E5-BEBB-42811BB7F6EE}" v="298" dt="2024-12-16T16:00:20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18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67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80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47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82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5441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93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39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536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46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12/16/2024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715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12/16/2024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2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12/16/2024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2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261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12/16/2024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33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12/16/2024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326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6AC64B6-5299-4EDC-A5BA-C486DE6052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A11BA08-D406-4EBC-80F9-8C9B13860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CD848F9-F2DE-446B-8417-F43DDB4366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950ADE9-C1AB-43FC-837A-4805DF5D76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4A32DB1-B927-4CC4-86F7-62404124F1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D096476B-32CF-4EEC-A4D2-18B931E582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CB300B9C-C1F6-47BC-A43F-3B172CD7FF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474BD5-5CDD-4624-B265-461D5D2FAB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6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9C082B5-9FB8-47CC-AE81-E993CEC17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775A48-EE8C-4715-94E0-D6CC9F99A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A7DF42E-92EA-43F7-B3B1-AF3704E370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381BF3-00FA-475A-AF22-25E832179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27A924-89E3-4A90-B5A4-93D47D66C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3FEF908F-83B8-4DD0-8A1B-F1F735BE92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5">
              <a:extLst>
                <a:ext uri="{FF2B5EF4-FFF2-40B4-BE49-F238E27FC236}">
                  <a16:creationId xmlns:a16="http://schemas.microsoft.com/office/drawing/2014/main" id="{9C3956E1-F253-4F36-84D5-22D5373F02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68E0CC82-48EE-47B3-8BF4-8C58CF31CE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82A3D-2F90-475C-8DF2-F666FEA34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371" y="1981825"/>
            <a:ext cx="11162458" cy="340953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600" dirty="0" err="1">
                <a:solidFill>
                  <a:srgbClr val="FFFFFF"/>
                </a:solidFill>
              </a:rPr>
              <a:t>Роль</a:t>
            </a:r>
            <a:r>
              <a:rPr lang="en-US" sz="4600" dirty="0">
                <a:solidFill>
                  <a:srgbClr val="FFFFFF"/>
                </a:solidFill>
              </a:rPr>
              <a:t> </a:t>
            </a:r>
            <a:r>
              <a:rPr lang="en-US" sz="4600" dirty="0" err="1">
                <a:solidFill>
                  <a:srgbClr val="FFFFFF"/>
                </a:solidFill>
              </a:rPr>
              <a:t>Семьи</a:t>
            </a:r>
            <a:r>
              <a:rPr lang="en-US" sz="4600" dirty="0">
                <a:solidFill>
                  <a:srgbClr val="FFFFFF"/>
                </a:solidFill>
              </a:rPr>
              <a:t> </a:t>
            </a:r>
            <a:br>
              <a:rPr lang="en-US" sz="4600" dirty="0"/>
            </a:br>
            <a:r>
              <a:rPr lang="en-US" sz="4600" dirty="0">
                <a:solidFill>
                  <a:srgbClr val="FFFFFF"/>
                </a:solidFill>
              </a:rPr>
              <a:t>в </a:t>
            </a:r>
            <a:r>
              <a:rPr lang="en-US" sz="4600" dirty="0" err="1">
                <a:solidFill>
                  <a:srgbClr val="FFFFFF"/>
                </a:solidFill>
              </a:rPr>
              <a:t>нравственно-патриотическом</a:t>
            </a:r>
            <a:r>
              <a:rPr lang="en-US" sz="4600" dirty="0">
                <a:solidFill>
                  <a:srgbClr val="FFFFFF"/>
                </a:solidFill>
              </a:rPr>
              <a:t> </a:t>
            </a:r>
            <a:r>
              <a:rPr lang="en-US" sz="4600" dirty="0" err="1">
                <a:solidFill>
                  <a:srgbClr val="FFFFFF"/>
                </a:solidFill>
              </a:rPr>
              <a:t>воспитании</a:t>
            </a:r>
            <a:r>
              <a:rPr lang="en-US" sz="4600" dirty="0">
                <a:solidFill>
                  <a:srgbClr val="FFFFFF"/>
                </a:solidFill>
              </a:rPr>
              <a:t> </a:t>
            </a:r>
            <a:r>
              <a:rPr lang="en-US" sz="4600" dirty="0" err="1">
                <a:solidFill>
                  <a:srgbClr val="FFFFFF"/>
                </a:solidFill>
              </a:rPr>
              <a:t>дошкольников</a:t>
            </a:r>
            <a:r>
              <a:rPr lang="en-US" sz="4600" dirty="0">
                <a:solidFill>
                  <a:srgbClr val="FFFFFF"/>
                </a:solidFill>
              </a:rPr>
              <a:t>.</a:t>
            </a:r>
            <a:br>
              <a:rPr lang="en-US" sz="4600" dirty="0">
                <a:solidFill>
                  <a:srgbClr val="FFFFFF"/>
                </a:solidFill>
              </a:rPr>
            </a:br>
            <a:br>
              <a:rPr lang="en-US" sz="4600" dirty="0">
                <a:solidFill>
                  <a:srgbClr val="FFFFFF"/>
                </a:solidFill>
              </a:rPr>
            </a:br>
            <a:br>
              <a:rPr lang="en-US" sz="4600" dirty="0">
                <a:solidFill>
                  <a:srgbClr val="FFFFFF"/>
                </a:solidFill>
              </a:rPr>
            </a:br>
            <a:br>
              <a:rPr lang="en-US" sz="4600" dirty="0">
                <a:solidFill>
                  <a:srgbClr val="FFFFFF"/>
                </a:solidFill>
              </a:rPr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1800" b="1" i="1" dirty="0">
                <a:solidFill>
                  <a:schemeClr val="tx1"/>
                </a:solidFill>
              </a:rPr>
              <a:t>                                                                                                                  </a:t>
            </a:r>
            <a:r>
              <a:rPr lang="en-US" sz="1800" b="1" i="1" dirty="0" err="1">
                <a:solidFill>
                  <a:schemeClr val="tx1"/>
                </a:solidFill>
              </a:rPr>
              <a:t>Выполнила</a:t>
            </a:r>
            <a:r>
              <a:rPr lang="en-US" sz="1800" b="1" i="1" dirty="0">
                <a:solidFill>
                  <a:schemeClr val="tx1"/>
                </a:solidFill>
              </a:rPr>
              <a:t>: </a:t>
            </a:r>
            <a:r>
              <a:rPr lang="en-US" sz="1800" b="1" i="1" dirty="0" err="1">
                <a:solidFill>
                  <a:schemeClr val="tx1"/>
                </a:solidFill>
              </a:rPr>
              <a:t>Ченцова</a:t>
            </a:r>
            <a:r>
              <a:rPr lang="en-US" sz="1800" b="1" i="1" dirty="0">
                <a:solidFill>
                  <a:schemeClr val="tx1"/>
                </a:solidFill>
              </a:rPr>
              <a:t> Н.Н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2E451E-151A-4910-BF41-6A040B659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296EFE4-A70C-4388-9A15-3F657B661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6250" y="473745"/>
            <a:ext cx="11227090" cy="5902829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25EBAFC-9388-432A-BCFD-EEA2F410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3A8B38-B0DC-9202-FD27-23E518DA0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772" y="566719"/>
            <a:ext cx="11241735" cy="59127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>
                <a:solidFill>
                  <a:schemeClr val="tx1"/>
                </a:solidFill>
                <a:latin typeface="Times New Roman"/>
                <a:cs typeface="Times New Roman"/>
              </a:rPr>
              <a:t>  </a:t>
            </a:r>
            <a:r>
              <a:rPr lang="ru-RU" sz="2800">
                <a:solidFill>
                  <a:schemeClr val="tx1"/>
                </a:solidFill>
                <a:latin typeface="Times New Roman"/>
                <a:cs typeface="Times New Roman"/>
              </a:rPr>
              <a:t> </a:t>
            </a:r>
            <a:r>
              <a:rPr lang="ru-RU" sz="2800" b="1" i="1">
                <a:solidFill>
                  <a:schemeClr val="tx1"/>
                </a:solidFill>
                <a:latin typeface="Times New Roman"/>
                <a:cs typeface="Times New Roman"/>
              </a:rPr>
              <a:t>Семья и дошкольное учреждение – два главных института социализации детей. Их воспитательные функции различны, но для всестороннего развития личности ребенка необходимо их взаимодействие.</a:t>
            </a:r>
          </a:p>
          <a:p>
            <a:r>
              <a:rPr lang="ru-RU" sz="2800" b="1" i="1">
                <a:solidFill>
                  <a:schemeClr val="tx1"/>
                </a:solidFill>
                <a:latin typeface="Times New Roman"/>
                <a:cs typeface="Times New Roman"/>
              </a:rPr>
              <a:t> Семья является традиционно главным институтом воспитания. То, что ребенок в детские годы приобретает в семье, он сохраняет в течение всей последующей жизни. Важность семьи как института воспитания обусловлена тем, что в ней ребенок находится в течение значительной части своей жизни, и по длительности своего воздействия на личность ни один из институтов воспитания не может сравниться с семьей. В ней закладываются основы личности ребенка, и к поступлению к школе он более чем на половину сформирован как личность.</a:t>
            </a:r>
          </a:p>
        </p:txBody>
      </p:sp>
    </p:spTree>
    <p:extLst>
      <p:ext uri="{BB962C8B-B14F-4D97-AF65-F5344CB8AC3E}">
        <p14:creationId xmlns:p14="http://schemas.microsoft.com/office/powerpoint/2010/main" val="4052309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EC036-00B8-08E5-7D53-587810B25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253" y="2047782"/>
            <a:ext cx="3636297" cy="316003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В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нравственно-патриотическом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воспитании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огромное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значение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имеет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пример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взрослых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, в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особенности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же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близких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людей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  <a:endParaRPr lang="en-US" sz="320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>
              <a:lnSpc>
                <a:spcPct val="90000"/>
              </a:lnSpc>
            </a:pPr>
            <a:endParaRPr lang="en-US" sz="2600"/>
          </a:p>
        </p:txBody>
      </p:sp>
      <p:pic>
        <p:nvPicPr>
          <p:cNvPr id="4" name="Объект 3" descr="Изображение выглядит как одежда, человек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B75EB788-49B2-0D81-E430-C3AE30D3A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3298" y="920023"/>
            <a:ext cx="6628877" cy="4953878"/>
          </a:xfrm>
          <a:prstGeom prst="roundRect">
            <a:avLst>
              <a:gd name="adj" fmla="val 1329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2921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0">
            <a:extLst>
              <a:ext uri="{FF2B5EF4-FFF2-40B4-BE49-F238E27FC236}">
                <a16:creationId xmlns:a16="http://schemas.microsoft.com/office/drawing/2014/main" id="{F80F4C73-8A40-435B-AFB5-F5C3BDC038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DD4069D-6BA0-4C9D-8EA6-8C476FC7D5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60D1FC8-A019-4110-A93E-8C709AD789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47CEA9B-73E1-441D-8800-FA49BA991D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072D5EB-F874-4157-885B-E3C42CDA8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352347-BE60-4DA4-A026-651AE5F7FF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26F82C6E-5FB8-4065-8BCB-D9158DD57E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CF36403A-34F0-4F3D-A4BA-D1B1FA2F31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7CCD3DE1-6CA0-4EB1-A8E8-EFD50A1FE3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4" name="Content Placeholder 7">
            <a:extLst>
              <a:ext uri="{FF2B5EF4-FFF2-40B4-BE49-F238E27FC236}">
                <a16:creationId xmlns:a16="http://schemas.microsoft.com/office/drawing/2014/main" id="{DC5880A9-652E-B00B-2F68-1DBEAEB69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46" y="1139536"/>
            <a:ext cx="4057361" cy="39335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У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каждой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семьи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своя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собственная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история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,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но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она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тесно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переплетается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с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историей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всей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страны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.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Ведь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семья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–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частица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народа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!</a:t>
            </a:r>
          </a:p>
        </p:txBody>
      </p:sp>
      <p:pic>
        <p:nvPicPr>
          <p:cNvPr id="4" name="Объект 3" descr="Изображение выглядит как человек, Легкая закуска, Человеческое лицо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F8AA093C-75C3-0F5E-FB34-579CA2F8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99" r="2" b="2"/>
          <a:stretch/>
        </p:blipFill>
        <p:spPr>
          <a:xfrm>
            <a:off x="5334476" y="803751"/>
            <a:ext cx="6251664" cy="5250498"/>
          </a:xfrm>
          <a:prstGeom prst="rect">
            <a:avLst/>
          </a:prstGeom>
        </p:spPr>
      </p:pic>
      <p:sp>
        <p:nvSpPr>
          <p:cNvPr id="25" name="Rectangle 20">
            <a:extLst>
              <a:ext uri="{FF2B5EF4-FFF2-40B4-BE49-F238E27FC236}">
                <a16:creationId xmlns:a16="http://schemas.microsoft.com/office/drawing/2014/main" id="{552D6D00-2548-4ECD-9FA4-D422A2525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27428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FC069E-7D50-5427-FD47-7A3551124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600" y="1137357"/>
            <a:ext cx="4836105" cy="19414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«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Родительское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сердце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– в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детках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».</a:t>
            </a:r>
            <a:br>
              <a:rPr lang="en-US" sz="3200" b="1" i="1">
                <a:latin typeface="Times New Roman"/>
                <a:cs typeface="Times New Roman"/>
              </a:rPr>
            </a:br>
            <a:endParaRPr lang="ru-RU" sz="3200" b="1" i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2E2A38B-A331-42BD-A59C-F4F1740B2F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3" y="396837"/>
            <a:ext cx="6451503" cy="6058999"/>
            <a:chOff x="423333" y="396837"/>
            <a:chExt cx="6451503" cy="605899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89BE3E-643B-4467-BFF5-E0E9C72013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3" y="402165"/>
              <a:ext cx="522933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F1F53E2C-1354-4C1C-A275-33D77D2FF1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3161515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916AD25-D02C-4BC7-9CBF-79F725AE50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5004670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Объект 3" descr="Изображение выглядит как одежда, человек, Человеческое лицо, ребенок, начинающий ходить&#10;&#10;Автоматически созданное описание">
            <a:extLst>
              <a:ext uri="{FF2B5EF4-FFF2-40B4-BE49-F238E27FC236}">
                <a16:creationId xmlns:a16="http://schemas.microsoft.com/office/drawing/2014/main" id="{6472F6B5-8226-28D5-CCA2-C2821F7598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6616" y="398803"/>
            <a:ext cx="6406757" cy="6268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09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CDA72-78E0-0603-C53D-4F4D84134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0053" y="1509302"/>
            <a:ext cx="4103657" cy="398299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Самые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близкие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люди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для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ребенка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–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его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родители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. И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для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родителей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дети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–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смысл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и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радость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всей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en-US" sz="3200" b="1" i="1" err="1">
                <a:solidFill>
                  <a:schemeClr val="bg1"/>
                </a:solidFill>
                <a:latin typeface="Times New Roman"/>
                <a:cs typeface="Times New Roman"/>
              </a:rPr>
              <a:t>жизни</a:t>
            </a:r>
            <a:r>
              <a:rPr lang="en-US" sz="3200" b="1" i="1">
                <a:solidFill>
                  <a:schemeClr val="bg1"/>
                </a:solidFill>
                <a:latin typeface="Times New Roman"/>
                <a:cs typeface="Times New Roman"/>
              </a:rPr>
              <a:t>!</a:t>
            </a:r>
          </a:p>
          <a:p>
            <a:endParaRPr lang="en-US" sz="3200" b="1" i="1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4" name="Объект 3" descr="Изображение выглядит как человек, одежда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451D8F66-A681-1DA1-722F-85AADB352B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2818" y="859063"/>
            <a:ext cx="6425677" cy="5035158"/>
          </a:xfrm>
          <a:prstGeom prst="roundRect">
            <a:avLst>
              <a:gd name="adj" fmla="val 1329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4437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19AE65-9B94-44EA-BEF3-EF4BFA169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81A57-9CD5-461B-8FFE-4A8CB6CFB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17539" y="467397"/>
            <a:ext cx="695829" cy="591911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86C462-37F4-494D-8292-CCB95221C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rgbClr val="FFFFFF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7D2D64-353F-4802-AA48-A70CE6020B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30A6328F-CAA3-4052-BF4C-14BD47706E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5B96F-05DF-4B26-E4FD-DB64E3D5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72" y="1209957"/>
            <a:ext cx="3034580" cy="4438087"/>
          </a:xfrm>
        </p:spPr>
        <p:txBody>
          <a:bodyPr anchor="ctr">
            <a:normAutofit/>
          </a:bodyPr>
          <a:lstStyle/>
          <a:p>
            <a:pPr algn="r"/>
            <a:endParaRPr lang="ru-RU" sz="320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52A7A0-BF5F-26A5-BC80-21488AFEA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8824" y="622145"/>
            <a:ext cx="5698429" cy="532923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ru-RU" sz="2400" b="1" i="1">
                <a:latin typeface="Times New Roman"/>
                <a:ea typeface="+mn-lt"/>
                <a:cs typeface="+mn-lt"/>
              </a:rPr>
              <a:t>Воспитание любви к родному краю, к родной культуре, к родному городу, к родной речи – задача первостепенной важности, и нет необходимости это доказывать. Но как воспитать эту любовь? Она начинается с малого – с любви к своей семье, к своему дому. Постоянно расширяясь, эта любовь к родному переходит в любовь к своему государству, к его истории, его прошлому и настоящему, а затем ко всему человечеству».</a:t>
            </a:r>
            <a:endParaRPr lang="ru-RU" sz="2400" b="1" i="1">
              <a:latin typeface="Times New Roman"/>
              <a:cs typeface="Times New Roman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D23B2CD-009B-425A-9616-1E1AD1D5AB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56687" y="1930986"/>
            <a:ext cx="0" cy="3200400"/>
          </a:xfrm>
          <a:prstGeom prst="line">
            <a:avLst/>
          </a:prstGeom>
          <a:ln w="15875" cap="sq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G_4754 (1)">
            <a:hlinkClick r:id="" action="ppaction://media"/>
            <a:extLst>
              <a:ext uri="{FF2B5EF4-FFF2-40B4-BE49-F238E27FC236}">
                <a16:creationId xmlns:a16="http://schemas.microsoft.com/office/drawing/2014/main" id="{5F18C964-7317-9511-032A-9A476BA7E8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5" y="452120"/>
            <a:ext cx="4683443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83BBD7C-498A-4C5D-AB41-F426C68B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244CB4-82F8-408B-90CF-8790B49200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AEB2EDF-947E-4C45-84CA-A7677672F8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7E0AB0B-FFA9-4D57-AC8F-5F83219DA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AE4624A-38E2-4004-A68A-46B487FF7F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D389D2B9-4681-43B1-B432-CF57F21B12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243419A-744C-4016-8F12-40F0C0183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68F1A4-6DBB-4F0B-A679-6EE548363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B8DBF1C0-B8F1-4AAC-8704-256BA0E9D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4" name="Рисунок 3" descr="Изображение выглядит как флаг, небо, столб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D0E28C9E-4788-4704-657D-EF53CE1692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rcRect t="31957" r="-1" b="10756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3B886-C4EE-9916-49DB-55CF94265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754" y="1144693"/>
            <a:ext cx="8827245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Спасибо за внимание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0F7E59-C971-4F55-8E3A-1E583B65F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488183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8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Ion Boardroom</vt:lpstr>
      <vt:lpstr>Роль Семьи  в нравственно-патриотическом воспитании дошкольников.                                                                                                                          Выполнила: Ченцова Н.Н</vt:lpstr>
      <vt:lpstr>Презентация PowerPoint</vt:lpstr>
      <vt:lpstr>В нравственно-патриотическом воспитании огромное значение имеет пример взрослых, в особенности же близких людей. </vt:lpstr>
      <vt:lpstr>Презентация PowerPoint</vt:lpstr>
      <vt:lpstr>«Родительское сердце – в детках». </vt:lpstr>
      <vt:lpstr>Самые близкие люди для ребенка – его родители. И для родителей дети – смысл и радость всей жизни! 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71</cp:revision>
  <dcterms:created xsi:type="dcterms:W3CDTF">2024-12-16T15:15:26Z</dcterms:created>
  <dcterms:modified xsi:type="dcterms:W3CDTF">2024-12-16T16:39:21Z</dcterms:modified>
</cp:coreProperties>
</file>